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82" r:id="rId3"/>
    <p:sldId id="293" r:id="rId4"/>
    <p:sldId id="257" r:id="rId5"/>
    <p:sldId id="261" r:id="rId6"/>
    <p:sldId id="260" r:id="rId7"/>
    <p:sldId id="259" r:id="rId8"/>
    <p:sldId id="258" r:id="rId9"/>
    <p:sldId id="283" r:id="rId10"/>
    <p:sldId id="288" r:id="rId11"/>
    <p:sldId id="284" r:id="rId12"/>
    <p:sldId id="292" r:id="rId13"/>
    <p:sldId id="291" r:id="rId14"/>
    <p:sldId id="286" r:id="rId15"/>
    <p:sldId id="287" r:id="rId16"/>
    <p:sldId id="289" r:id="rId17"/>
    <p:sldId id="29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327"/>
  </p:normalViewPr>
  <p:slideViewPr>
    <p:cSldViewPr snapToGrid="0">
      <p:cViewPr>
        <p:scale>
          <a:sx n="118" d="100"/>
          <a:sy n="118" d="100"/>
        </p:scale>
        <p:origin x="904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9A240-B373-8845-AEC7-1143FE4442D4}" type="datetimeFigureOut">
              <a:rPr lang="en-US" smtClean="0"/>
              <a:t>8/4/23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A8D1D3-AB9F-AC44-A41A-244E3EA24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15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13ee38eec1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13ee38eec1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0208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13ee38eec1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13ee38eec1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9723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13ee38eec1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13ee38eec1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7185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13ee38eec1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13ee38eec1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06701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13ee38eec1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13ee38eec1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45567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13ee38eec1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13ee38eec1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5866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C781A-A35C-055F-0E11-950CB29469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3C4F49-563B-3941-BD6E-F8031B67D8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4DDCA9-7A17-723E-8647-86AAF3788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5347-8E72-784C-905A-2712F5BE5A07}" type="datetimeFigureOut">
              <a:rPr lang="en-US" smtClean="0"/>
              <a:t>8/4/23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A619D6-CF09-A3AA-48DB-5514E8DCC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66D54-F698-B96A-3F40-2E4F20A7F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BA416-9DCC-6F4B-BF82-32089496F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464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571C9-4BE8-5A81-8505-BBC6FD0A9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81A619-351B-A98B-F873-54489AD40D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7B6F0-2258-BCB8-076D-32A150C3C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5347-8E72-784C-905A-2712F5BE5A07}" type="datetimeFigureOut">
              <a:rPr lang="en-US" smtClean="0"/>
              <a:t>8/4/23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92A237-27FB-516A-898C-F44FFACF8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1A9B71-D39F-69DE-24EA-6B759868D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BA416-9DCC-6F4B-BF82-32089496F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268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AA6843-3DCB-E727-A809-5EC919CB87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C89E2D-6CE7-95FB-EFB2-274B5A9C01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DA951-F243-797A-658B-A9D7B0BC2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5347-8E72-784C-905A-2712F5BE5A07}" type="datetimeFigureOut">
              <a:rPr lang="en-US" smtClean="0"/>
              <a:t>8/4/23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83232-EC0C-5E30-70FA-09C461702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3093E5-E2F5-8BF5-733D-2D81DF9E2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BA416-9DCC-6F4B-BF82-32089496F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388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rtl="0">
              <a:spcBef>
                <a:spcPts val="640"/>
              </a:spcBef>
              <a:spcAft>
                <a:spcPts val="0"/>
              </a:spcAft>
              <a:buSzPts val="3200"/>
              <a:buChar char="•"/>
              <a:defRPr/>
            </a:lvl1pPr>
            <a:lvl2pPr marL="914400" lvl="1" indent="-406400" rtl="0">
              <a:spcBef>
                <a:spcPts val="560"/>
              </a:spcBef>
              <a:spcAft>
                <a:spcPts val="0"/>
              </a:spcAft>
              <a:buSzPts val="2800"/>
              <a:buChar char="–"/>
              <a:defRPr/>
            </a:lvl2pPr>
            <a:lvl3pPr marL="1371600" lvl="2" indent="-381000" rtl="0">
              <a:spcBef>
                <a:spcPts val="480"/>
              </a:spcBef>
              <a:spcAft>
                <a:spcPts val="0"/>
              </a:spcAft>
              <a:buSzPts val="2400"/>
              <a:buChar char="•"/>
              <a:defRPr/>
            </a:lvl3pPr>
            <a:lvl4pPr marL="1828800" lvl="3" indent="-355600" rtl="0">
              <a:spcBef>
                <a:spcPts val="400"/>
              </a:spcBef>
              <a:spcAft>
                <a:spcPts val="0"/>
              </a:spcAft>
              <a:buSzPts val="2000"/>
              <a:buChar char="–"/>
              <a:defRPr/>
            </a:lvl4pPr>
            <a:lvl5pPr marL="2286000" lvl="4" indent="-355600" rtl="0">
              <a:spcBef>
                <a:spcPts val="400"/>
              </a:spcBef>
              <a:spcAft>
                <a:spcPts val="0"/>
              </a:spcAft>
              <a:buSzPts val="2000"/>
              <a:buChar char="»"/>
              <a:defRPr/>
            </a:lvl5pPr>
            <a:lvl6pPr marL="2743200" lvl="5" indent="-355600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marL="3200400" lvl="6" indent="-355600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marL="3657600" lvl="7" indent="-355600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marL="4114800" lvl="8" indent="-355600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37334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9FA98-28F7-5F23-B976-E15BA92F2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B4003-15DC-B3F2-38D9-0F230C7567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E747E8-7646-B1C8-B846-64CFD1390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5347-8E72-784C-905A-2712F5BE5A07}" type="datetimeFigureOut">
              <a:rPr lang="en-US" smtClean="0"/>
              <a:t>8/4/23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65C740-EBDD-1EC4-7265-1A3641430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1BDBD6-DAB4-12FB-B0F7-52473A48E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BA416-9DCC-6F4B-BF82-32089496F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82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74AA8-0A42-C4EF-5BC0-BF2570D96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E15763-F047-84D4-3EE7-BCF76CE132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4FD43-1D09-596A-0A65-74356BCBA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5347-8E72-784C-905A-2712F5BE5A07}" type="datetimeFigureOut">
              <a:rPr lang="en-US" smtClean="0"/>
              <a:t>8/4/23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AA34CD-B307-C227-F105-B605ACC48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C5AE86-92C9-7CDC-32F9-15E388055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BA416-9DCC-6F4B-BF82-32089496F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160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0C02C-ABD1-72C2-FC0C-5623AE037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82C1C6-4292-2ED3-CB75-CBB2554D87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A816B8-62AC-7EFB-C7AC-37B85D2CDD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93A4D7-A17E-B00F-5AD3-18D996B9F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5347-8E72-784C-905A-2712F5BE5A07}" type="datetimeFigureOut">
              <a:rPr lang="en-US" smtClean="0"/>
              <a:t>8/4/23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555F4F-749B-A90A-0991-030727CC9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2E8BED-1893-8911-D202-00D379236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BA416-9DCC-6F4B-BF82-32089496F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45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5CAE1-F6B9-717E-2FEA-BA73DF53E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7BEB55-B115-2EB3-1960-3AEC093F70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9B11A1-30E2-6020-3F6A-394D0A2B0C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3E2684-404B-D98D-4A2B-6B7E37E6FC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AE9017-1CF4-496B-D82D-A016320B2E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EFE2A8-C9F7-E672-E3DA-3EB79FEB4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5347-8E72-784C-905A-2712F5BE5A07}" type="datetimeFigureOut">
              <a:rPr lang="en-US" smtClean="0"/>
              <a:t>8/4/23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A3FF4D-1964-6167-440B-12594D4E6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8CF2EB-FFB7-8B0D-BE2F-26A34EEDA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BA416-9DCC-6F4B-BF82-32089496F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471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003F4-8203-3B50-02B1-B4EC50E11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E61EB8-50FF-69F2-7B48-AB1C3CADB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5347-8E72-784C-905A-2712F5BE5A07}" type="datetimeFigureOut">
              <a:rPr lang="en-US" smtClean="0"/>
              <a:t>8/4/23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4997A1-2BCB-C322-D7C1-F18B7B3CB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82DF15-8F92-60E0-919B-B944F926A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BA416-9DCC-6F4B-BF82-32089496F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97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36AFE4-117A-D1EB-3322-9235FC2D9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5347-8E72-784C-905A-2712F5BE5A07}" type="datetimeFigureOut">
              <a:rPr lang="en-US" smtClean="0"/>
              <a:t>8/4/23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85B829-E22A-2311-A607-DEB412EBF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217FD3-AED4-CD1D-BE8F-3CB0AF67A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BA416-9DCC-6F4B-BF82-32089496F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788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288F9-C9A4-A6E0-87A1-6B9C1F5E0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FADD0-4B57-F43B-40E1-E917701F9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0C8367-C522-9814-2967-8ACC65BD48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BC3BEF-43FF-E3B0-889E-1233A12EB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5347-8E72-784C-905A-2712F5BE5A07}" type="datetimeFigureOut">
              <a:rPr lang="en-US" smtClean="0"/>
              <a:t>8/4/23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0DD32B-D211-D865-B08C-A883ACEFC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3B48E7-503D-B286-948E-57C806021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BA416-9DCC-6F4B-BF82-32089496F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087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DD3D-6E69-A588-AC68-87913F06F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33AC66-1F6C-ED0C-708E-498D69894D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120901-9D77-B499-737E-ACB3F07B35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5E4A18-A464-3DD9-7001-5C766959D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5347-8E72-784C-905A-2712F5BE5A07}" type="datetimeFigureOut">
              <a:rPr lang="en-US" smtClean="0"/>
              <a:t>8/4/23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1CD4CB-F81D-97AB-6C13-8B22D4272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971384-5ABC-8FAB-F960-213F4C0D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BA416-9DCC-6F4B-BF82-32089496F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91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25BC439-EA79-B3E3-8DCD-3D16DCEA5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D05C33-62E4-8953-58E5-DE38270FA5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7EB580-082B-26D9-CCFB-E9CA0CBC73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15347-8E72-784C-905A-2712F5BE5A07}" type="datetimeFigureOut">
              <a:rPr lang="en-US" smtClean="0"/>
              <a:t>8/4/23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DE858F-B098-FE54-4605-A426315725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7A92D3-FF56-989A-814C-DA675DD6B5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BA416-9DCC-6F4B-BF82-32089496F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146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7919B7-8F1D-8738-01B5-9D6363F5F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4892" y="0"/>
            <a:ext cx="70822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8050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4F99B7F-2635-FB4C-9F57-36E87D8A8738}"/>
              </a:ext>
            </a:extLst>
          </p:cNvPr>
          <p:cNvSpPr/>
          <p:nvPr/>
        </p:nvSpPr>
        <p:spPr>
          <a:xfrm>
            <a:off x="0" y="0"/>
            <a:ext cx="12192000" cy="769288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Google Shape;301;p41"/>
          <p:cNvSpPr txBox="1"/>
          <p:nvPr/>
        </p:nvSpPr>
        <p:spPr>
          <a:xfrm>
            <a:off x="1661326" y="2936400"/>
            <a:ext cx="8869200" cy="172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1EADD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Creating Your Own Media Opportunities</a:t>
            </a:r>
            <a:endParaRPr sz="4800" b="1" dirty="0">
              <a:solidFill>
                <a:srgbClr val="F1EADD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302" name="Google Shape;302;p41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07839E-9E7D-0EAC-00D2-A24794A33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454" y="576470"/>
            <a:ext cx="1671658" cy="161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94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B94415-8C7C-E4CF-9074-3B9E3228F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0342" y="4843849"/>
            <a:ext cx="1671658" cy="16187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8CEA7B-E49D-14C6-5456-6CE48C38ADDE}"/>
              </a:ext>
            </a:extLst>
          </p:cNvPr>
          <p:cNvSpPr/>
          <p:nvPr/>
        </p:nvSpPr>
        <p:spPr>
          <a:xfrm>
            <a:off x="0" y="6462584"/>
            <a:ext cx="12192000" cy="39541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F96047-BD68-3628-7A66-94AD5363B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696" y="330363"/>
            <a:ext cx="4300152" cy="390883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891AA17-9363-AFB8-0AEC-1ABE782C637A}"/>
              </a:ext>
            </a:extLst>
          </p:cNvPr>
          <p:cNvSpPr txBox="1"/>
          <p:nvPr/>
        </p:nvSpPr>
        <p:spPr>
          <a:xfrm>
            <a:off x="5565374" y="1035620"/>
            <a:ext cx="5899008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Anniversaries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Music-related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Store anniversary</a:t>
            </a:r>
          </a:p>
          <a:p>
            <a:pPr lvl="1"/>
            <a:endParaRPr lang="en-US" sz="2000" dirty="0"/>
          </a:p>
          <a:p>
            <a:r>
              <a:rPr lang="en-US" sz="2400" b="1" dirty="0"/>
              <a:t>Holidays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Valentine’s Day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Mother’s Day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Father’s Day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Christmas/Hannukah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49BB03-75CF-5469-CD7F-CF701A9BB0AD}"/>
              </a:ext>
            </a:extLst>
          </p:cNvPr>
          <p:cNvSpPr txBox="1"/>
          <p:nvPr/>
        </p:nvSpPr>
        <p:spPr>
          <a:xfrm>
            <a:off x="5565375" y="4154260"/>
            <a:ext cx="4954967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Cultural Moments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Grammy Awards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Death of an Artist </a:t>
            </a:r>
          </a:p>
          <a:p>
            <a:pPr lvl="1"/>
            <a:endParaRPr lang="en-US" sz="2000" dirty="0"/>
          </a:p>
          <a:p>
            <a:r>
              <a:rPr lang="en-US" sz="2400" b="1" dirty="0"/>
              <a:t>Release of Industry Data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July: mid-year Music Report </a:t>
            </a:r>
          </a:p>
          <a:p>
            <a:endParaRPr lang="en-US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15BE4D-A923-D898-2C82-C2D01B60A6DB}"/>
              </a:ext>
            </a:extLst>
          </p:cNvPr>
          <p:cNvSpPr txBox="1"/>
          <p:nvPr/>
        </p:nvSpPr>
        <p:spPr>
          <a:xfrm>
            <a:off x="5565374" y="227808"/>
            <a:ext cx="6107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latin typeface="Manrope ExtraBold"/>
                <a:ea typeface="Manrope ExtraBold"/>
                <a:cs typeface="Manrope ExtraBold"/>
                <a:sym typeface="Manrope ExtraBold"/>
              </a:rPr>
              <a:t>News Throughout the Year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F57786-8110-9BB8-D1EC-6D1FAD6AF8C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9747"/>
          <a:stretch/>
        </p:blipFill>
        <p:spPr>
          <a:xfrm>
            <a:off x="424696" y="4352877"/>
            <a:ext cx="4664139" cy="182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389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B94415-8C7C-E4CF-9074-3B9E3228F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0342" y="4843849"/>
            <a:ext cx="1671658" cy="16187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8CEA7B-E49D-14C6-5456-6CE48C38ADDE}"/>
              </a:ext>
            </a:extLst>
          </p:cNvPr>
          <p:cNvSpPr/>
          <p:nvPr/>
        </p:nvSpPr>
        <p:spPr>
          <a:xfrm>
            <a:off x="0" y="6462584"/>
            <a:ext cx="12192000" cy="39541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91AA17-9363-AFB8-0AEC-1ABE782C637A}"/>
              </a:ext>
            </a:extLst>
          </p:cNvPr>
          <p:cNvSpPr txBox="1"/>
          <p:nvPr/>
        </p:nvSpPr>
        <p:spPr>
          <a:xfrm>
            <a:off x="6096000" y="1945558"/>
            <a:ext cx="5899008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Listening Events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Album Release Parties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Album Signings</a:t>
            </a:r>
          </a:p>
          <a:p>
            <a:endParaRPr lang="en-US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In-store Performances</a:t>
            </a:r>
          </a:p>
          <a:p>
            <a:endParaRPr lang="en-US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Murals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15BE4D-A923-D898-2C82-C2D01B60A6DB}"/>
              </a:ext>
            </a:extLst>
          </p:cNvPr>
          <p:cNvSpPr txBox="1"/>
          <p:nvPr/>
        </p:nvSpPr>
        <p:spPr>
          <a:xfrm>
            <a:off x="5565374" y="227808"/>
            <a:ext cx="61075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latin typeface="Manrope ExtraBold"/>
                <a:ea typeface="Manrope ExtraBold"/>
                <a:cs typeface="Manrope ExtraBold"/>
                <a:sym typeface="Manrope ExtraBold"/>
              </a:rPr>
              <a:t>Examples of Creating Your Own Media Opportunities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E5F46D7-2A98-932F-1EF4-A6AE6C2F8052}"/>
              </a:ext>
            </a:extLst>
          </p:cNvPr>
          <p:cNvGrpSpPr/>
          <p:nvPr/>
        </p:nvGrpSpPr>
        <p:grpSpPr>
          <a:xfrm>
            <a:off x="426333" y="227808"/>
            <a:ext cx="4503846" cy="3635171"/>
            <a:chOff x="623325" y="827972"/>
            <a:chExt cx="3886200" cy="316083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21E302C-7D36-70C7-C88E-7F1EAC53A6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25" y="827972"/>
              <a:ext cx="3886200" cy="3160830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9F7D7A1-20CB-9C9F-6F5B-E337F8468DD6}"/>
                </a:ext>
              </a:extLst>
            </p:cNvPr>
            <p:cNvSpPr/>
            <p:nvPr/>
          </p:nvSpPr>
          <p:spPr>
            <a:xfrm>
              <a:off x="3597965" y="1235676"/>
              <a:ext cx="911560" cy="27531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5A5BEEB4-3133-89E2-80C9-9CD2CD43A9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1748" y="2398269"/>
            <a:ext cx="3077260" cy="30718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6A1BF48-10FF-40B1-D988-0C8674C277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333" y="3941634"/>
            <a:ext cx="2501900" cy="252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846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4F99B7F-2635-FB4C-9F57-36E87D8A8738}"/>
              </a:ext>
            </a:extLst>
          </p:cNvPr>
          <p:cNvSpPr/>
          <p:nvPr/>
        </p:nvSpPr>
        <p:spPr>
          <a:xfrm>
            <a:off x="0" y="0"/>
            <a:ext cx="12192000" cy="741459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Google Shape;301;p41"/>
          <p:cNvSpPr txBox="1"/>
          <p:nvPr/>
        </p:nvSpPr>
        <p:spPr>
          <a:xfrm>
            <a:off x="1661326" y="2936400"/>
            <a:ext cx="8869200" cy="172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1EADD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Media Relations Outreach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1EADD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and Tools</a:t>
            </a:r>
            <a:endParaRPr sz="4800" b="1" dirty="0">
              <a:solidFill>
                <a:srgbClr val="F1EADD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302" name="Google Shape;302;p41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07839E-9E7D-0EAC-00D2-A24794A33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454" y="576470"/>
            <a:ext cx="1671658" cy="161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065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B94415-8C7C-E4CF-9074-3B9E3228F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0342" y="4843849"/>
            <a:ext cx="1671658" cy="16187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8CEA7B-E49D-14C6-5456-6CE48C38ADDE}"/>
              </a:ext>
            </a:extLst>
          </p:cNvPr>
          <p:cNvSpPr/>
          <p:nvPr/>
        </p:nvSpPr>
        <p:spPr>
          <a:xfrm>
            <a:off x="0" y="6462584"/>
            <a:ext cx="12192000" cy="39541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91AA17-9363-AFB8-0AEC-1ABE782C637A}"/>
              </a:ext>
            </a:extLst>
          </p:cNvPr>
          <p:cNvSpPr txBox="1"/>
          <p:nvPr/>
        </p:nvSpPr>
        <p:spPr>
          <a:xfrm>
            <a:off x="5994819" y="863996"/>
            <a:ext cx="5899008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1. Create a Media List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Local Media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Local TV, Local print and online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Influencers</a:t>
            </a:r>
          </a:p>
          <a:p>
            <a:pPr lvl="1"/>
            <a:endParaRPr lang="en-US" sz="2000" dirty="0"/>
          </a:p>
          <a:p>
            <a:r>
              <a:rPr lang="en-US" sz="2400" b="1" dirty="0"/>
              <a:t>2. Methods of Outreach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Email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When to call a newsroom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DMs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49BB03-75CF-5469-CD7F-CF701A9BB0AD}"/>
              </a:ext>
            </a:extLst>
          </p:cNvPr>
          <p:cNvSpPr txBox="1"/>
          <p:nvPr/>
        </p:nvSpPr>
        <p:spPr>
          <a:xfrm>
            <a:off x="5994819" y="3910629"/>
            <a:ext cx="495496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3. Offer Assets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Who will they interview?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What are the visuals? </a:t>
            </a:r>
          </a:p>
          <a:p>
            <a:r>
              <a:rPr lang="en-US" sz="2400" b="1" dirty="0"/>
              <a:t>4. But first…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Get to know them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Build a relationship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Who loves music? </a:t>
            </a:r>
          </a:p>
          <a:p>
            <a:pPr lvl="1"/>
            <a:endParaRPr lang="en-US" sz="2000" dirty="0"/>
          </a:p>
          <a:p>
            <a:endParaRPr lang="en-US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15BE4D-A923-D898-2C82-C2D01B60A6DB}"/>
              </a:ext>
            </a:extLst>
          </p:cNvPr>
          <p:cNvSpPr txBox="1"/>
          <p:nvPr/>
        </p:nvSpPr>
        <p:spPr>
          <a:xfrm>
            <a:off x="5786233" y="256082"/>
            <a:ext cx="6107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latin typeface="Manrope ExtraBold"/>
                <a:ea typeface="Manrope ExtraBold"/>
                <a:cs typeface="Manrope ExtraBold"/>
                <a:sym typeface="Manrope ExtraBold"/>
              </a:rPr>
              <a:t>Reaching Out to the Media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5488B40-B9A2-DDD4-A291-88B2406F9E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4552"/>
          <a:stretch/>
        </p:blipFill>
        <p:spPr>
          <a:xfrm>
            <a:off x="673193" y="111445"/>
            <a:ext cx="3883606" cy="246490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BD4163-B5A1-B68D-740C-4F532A301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903" y="2576349"/>
            <a:ext cx="4872187" cy="363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312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2C12685-DA2B-DA9F-A764-B9123B00420D}"/>
              </a:ext>
            </a:extLst>
          </p:cNvPr>
          <p:cNvSpPr/>
          <p:nvPr/>
        </p:nvSpPr>
        <p:spPr>
          <a:xfrm>
            <a:off x="198783" y="2353560"/>
            <a:ext cx="3149677" cy="37689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B94415-8C7C-E4CF-9074-3B9E3228F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0342" y="4843849"/>
            <a:ext cx="1671658" cy="16187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8CEA7B-E49D-14C6-5456-6CE48C38ADDE}"/>
              </a:ext>
            </a:extLst>
          </p:cNvPr>
          <p:cNvSpPr/>
          <p:nvPr/>
        </p:nvSpPr>
        <p:spPr>
          <a:xfrm>
            <a:off x="0" y="6462584"/>
            <a:ext cx="12192000" cy="39541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91AA17-9363-AFB8-0AEC-1ABE782C637A}"/>
              </a:ext>
            </a:extLst>
          </p:cNvPr>
          <p:cNvSpPr txBox="1"/>
          <p:nvPr/>
        </p:nvSpPr>
        <p:spPr>
          <a:xfrm>
            <a:off x="5994819" y="1014732"/>
            <a:ext cx="5899008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1. Press Release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Why send a release?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Announces news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Who, what, where, why, when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Includes a quote from a spokesperson at the store</a:t>
            </a:r>
          </a:p>
          <a:p>
            <a:pPr lvl="1"/>
            <a:endParaRPr lang="en-US" sz="2000" dirty="0"/>
          </a:p>
          <a:p>
            <a:r>
              <a:rPr lang="en-US" sz="2400" b="1" dirty="0"/>
              <a:t>2. Media Alerts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Heads up for an event the media will want to cover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Serves as an invitation</a:t>
            </a:r>
          </a:p>
          <a:p>
            <a:pPr lvl="1"/>
            <a:endParaRPr lang="en-US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15BE4D-A923-D898-2C82-C2D01B60A6DB}"/>
              </a:ext>
            </a:extLst>
          </p:cNvPr>
          <p:cNvSpPr txBox="1"/>
          <p:nvPr/>
        </p:nvSpPr>
        <p:spPr>
          <a:xfrm>
            <a:off x="5562600" y="256082"/>
            <a:ext cx="6331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latin typeface="Manrope ExtraBold"/>
                <a:ea typeface="Manrope ExtraBold"/>
                <a:cs typeface="Manrope ExtraBold"/>
                <a:sym typeface="Manrope ExtraBold"/>
              </a:rPr>
              <a:t>A Few Tools for Media Outreach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174ADE9-30BF-AEF7-0187-784739787F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74" y="2838991"/>
            <a:ext cx="3050286" cy="3046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244D64-1D43-FB97-F414-D762A9C753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45" y="457201"/>
            <a:ext cx="2942657" cy="323518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5C7EBC9-BBAD-BC29-4094-A334712C3AEA}"/>
              </a:ext>
            </a:extLst>
          </p:cNvPr>
          <p:cNvSpPr/>
          <p:nvPr/>
        </p:nvSpPr>
        <p:spPr>
          <a:xfrm>
            <a:off x="2385391" y="256082"/>
            <a:ext cx="3011557" cy="343630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077927-CC74-5CD9-D664-BCC1648CBBBC}"/>
              </a:ext>
            </a:extLst>
          </p:cNvPr>
          <p:cNvSpPr txBox="1"/>
          <p:nvPr/>
        </p:nvSpPr>
        <p:spPr>
          <a:xfrm>
            <a:off x="5994819" y="4730657"/>
            <a:ext cx="610759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3. Where to Find Templates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Record Store Day folder </a:t>
            </a:r>
          </a:p>
        </p:txBody>
      </p:sp>
    </p:spTree>
    <p:extLst>
      <p:ext uri="{BB962C8B-B14F-4D97-AF65-F5344CB8AC3E}">
        <p14:creationId xmlns:p14="http://schemas.microsoft.com/office/powerpoint/2010/main" val="25119507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4F99B7F-2635-FB4C-9F57-36E87D8A8738}"/>
              </a:ext>
            </a:extLst>
          </p:cNvPr>
          <p:cNvSpPr/>
          <p:nvPr/>
        </p:nvSpPr>
        <p:spPr>
          <a:xfrm>
            <a:off x="0" y="0"/>
            <a:ext cx="12192000" cy="768817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Google Shape;301;p41"/>
          <p:cNvSpPr txBox="1"/>
          <p:nvPr/>
        </p:nvSpPr>
        <p:spPr>
          <a:xfrm>
            <a:off x="1514683" y="3085487"/>
            <a:ext cx="8869200" cy="984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1EADD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Q&amp;A</a:t>
            </a:r>
            <a:endParaRPr sz="4800" b="1" dirty="0">
              <a:solidFill>
                <a:srgbClr val="F1EADD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302" name="Google Shape;302;p41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07839E-9E7D-0EAC-00D2-A24794A33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454" y="576470"/>
            <a:ext cx="1671658" cy="161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326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4F99B7F-2635-FB4C-9F57-36E87D8A8738}"/>
              </a:ext>
            </a:extLst>
          </p:cNvPr>
          <p:cNvSpPr/>
          <p:nvPr/>
        </p:nvSpPr>
        <p:spPr>
          <a:xfrm>
            <a:off x="0" y="1"/>
            <a:ext cx="12192000" cy="768817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Google Shape;301;p41"/>
          <p:cNvSpPr txBox="1"/>
          <p:nvPr/>
        </p:nvSpPr>
        <p:spPr>
          <a:xfrm>
            <a:off x="1514683" y="3085487"/>
            <a:ext cx="8869200" cy="984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1EADD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Thank You! </a:t>
            </a:r>
            <a:endParaRPr sz="4800" b="1" dirty="0">
              <a:solidFill>
                <a:srgbClr val="F1EADD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302" name="Google Shape;302;p41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07839E-9E7D-0EAC-00D2-A24794A33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454" y="576470"/>
            <a:ext cx="1671658" cy="161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943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4F99B7F-2635-FB4C-9F57-36E87D8A8738}"/>
              </a:ext>
            </a:extLst>
          </p:cNvPr>
          <p:cNvSpPr/>
          <p:nvPr/>
        </p:nvSpPr>
        <p:spPr>
          <a:xfrm>
            <a:off x="0" y="0"/>
            <a:ext cx="12192000" cy="741459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Google Shape;301;p41"/>
          <p:cNvSpPr txBox="1"/>
          <p:nvPr/>
        </p:nvSpPr>
        <p:spPr>
          <a:xfrm>
            <a:off x="1661326" y="2936400"/>
            <a:ext cx="8869200" cy="2462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1EADD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Building a Public Relations Strategy for Your Store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1EADD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Year-Round</a:t>
            </a:r>
            <a:endParaRPr sz="4800" b="1" dirty="0">
              <a:solidFill>
                <a:srgbClr val="F1EADD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302" name="Google Shape;302;p41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07839E-9E7D-0EAC-00D2-A24794A33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454" y="576470"/>
            <a:ext cx="1671658" cy="161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78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4F99B7F-2635-FB4C-9F57-36E87D8A8738}"/>
              </a:ext>
            </a:extLst>
          </p:cNvPr>
          <p:cNvSpPr/>
          <p:nvPr/>
        </p:nvSpPr>
        <p:spPr>
          <a:xfrm>
            <a:off x="0" y="0"/>
            <a:ext cx="12192000" cy="741459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Google Shape;301;p41"/>
          <p:cNvSpPr txBox="1"/>
          <p:nvPr/>
        </p:nvSpPr>
        <p:spPr>
          <a:xfrm>
            <a:off x="1349829" y="2881972"/>
            <a:ext cx="9681440" cy="2462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1EADD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Dawn Novak, Electric Fetus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1EADD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Perry </a:t>
            </a:r>
            <a:r>
              <a:rPr lang="en-US" sz="4800" b="1" dirty="0" err="1">
                <a:solidFill>
                  <a:srgbClr val="F1EADD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Serpa</a:t>
            </a:r>
            <a:r>
              <a:rPr lang="en-US" sz="4800" b="1" dirty="0">
                <a:solidFill>
                  <a:srgbClr val="F1EADD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, Vicious Kid PR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1EADD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Valerie Pascoe, Valerie Pascoe Media</a:t>
            </a:r>
            <a:endParaRPr sz="4800" b="1" dirty="0">
              <a:solidFill>
                <a:srgbClr val="F1EADD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302" name="Google Shape;302;p41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07839E-9E7D-0EAC-00D2-A24794A33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454" y="576470"/>
            <a:ext cx="1671658" cy="161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99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B94415-8C7C-E4CF-9074-3B9E3228F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0342" y="4843849"/>
            <a:ext cx="1671658" cy="16187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8CEA7B-E49D-14C6-5456-6CE48C38ADDE}"/>
              </a:ext>
            </a:extLst>
          </p:cNvPr>
          <p:cNvSpPr/>
          <p:nvPr/>
        </p:nvSpPr>
        <p:spPr>
          <a:xfrm>
            <a:off x="0" y="6462584"/>
            <a:ext cx="12192000" cy="39541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AB10E3-82F7-9C7A-726B-DB5D2E185B85}"/>
              </a:ext>
            </a:extLst>
          </p:cNvPr>
          <p:cNvSpPr txBox="1"/>
          <p:nvPr/>
        </p:nvSpPr>
        <p:spPr>
          <a:xfrm>
            <a:off x="2755624" y="581235"/>
            <a:ext cx="6107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latin typeface="Manrope ExtraBold"/>
                <a:ea typeface="Manrope ExtraBold"/>
                <a:cs typeface="Manrope ExtraBold"/>
                <a:sym typeface="Manrope ExtraBold"/>
              </a:rPr>
              <a:t>Public Relations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7C33D7-EA25-E177-3326-1675B7E92A1D}"/>
              </a:ext>
            </a:extLst>
          </p:cNvPr>
          <p:cNvSpPr txBox="1"/>
          <p:nvPr/>
        </p:nvSpPr>
        <p:spPr>
          <a:xfrm>
            <a:off x="687143" y="1513971"/>
            <a:ext cx="5899008" cy="3799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400" dirty="0"/>
              <a:t>Public relations includes media relations, which involves knowing and actively pitching stories about your store to the media. </a:t>
            </a:r>
          </a:p>
          <a:p>
            <a:endParaRPr lang="en-US" sz="2400" dirty="0"/>
          </a:p>
          <a:p>
            <a:pPr marL="285750" indent="-285750">
              <a:buFontTx/>
              <a:buChar char="-"/>
            </a:pPr>
            <a:r>
              <a:rPr lang="en-US" sz="2400" dirty="0"/>
              <a:t>Earned media stories carry nearly 10x the impression influence than a traditional ad because of credibility and third party “endorsement” by the media in these articles.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A1DA2B0-6A49-8F06-3CDA-81C7E84518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6151" y="1096922"/>
            <a:ext cx="4848063" cy="379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301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B94415-8C7C-E4CF-9074-3B9E3228F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0342" y="4843849"/>
            <a:ext cx="1671658" cy="16187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8CEA7B-E49D-14C6-5456-6CE48C38ADDE}"/>
              </a:ext>
            </a:extLst>
          </p:cNvPr>
          <p:cNvSpPr/>
          <p:nvPr/>
        </p:nvSpPr>
        <p:spPr>
          <a:xfrm>
            <a:off x="0" y="6462584"/>
            <a:ext cx="12192000" cy="39541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86CDFF-2AEC-6E00-F5CD-8C188F0628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346" y="221093"/>
            <a:ext cx="4632101" cy="61055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735559-E8F5-A263-FC2D-92C5E35E6036}"/>
              </a:ext>
            </a:extLst>
          </p:cNvPr>
          <p:cNvSpPr txBox="1"/>
          <p:nvPr/>
        </p:nvSpPr>
        <p:spPr>
          <a:xfrm>
            <a:off x="5318438" y="395416"/>
            <a:ext cx="6107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latin typeface="Manrope ExtraBold"/>
                <a:ea typeface="Manrope ExtraBold"/>
                <a:cs typeface="Manrope ExtraBold"/>
                <a:sym typeface="Manrope ExtraBold"/>
              </a:rPr>
              <a:t>Case Study: Ringo’s T-shirt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5881E0-740A-40FF-6966-FCA23A3C041F}"/>
              </a:ext>
            </a:extLst>
          </p:cNvPr>
          <p:cNvSpPr txBox="1"/>
          <p:nvPr/>
        </p:nvSpPr>
        <p:spPr>
          <a:xfrm>
            <a:off x="5892294" y="1430987"/>
            <a:ext cx="586569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How did Ringo get the Electric Fetus t-shirt he wore to the Grammys?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0" i="0" u="none" strike="noStrike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Importance of capitalizing on an unexpected opportunity quickly.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461DAE-5B49-44A1-97B9-A45CD8A32F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9025" y="3432908"/>
            <a:ext cx="3685060" cy="276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551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B94415-8C7C-E4CF-9074-3B9E3228F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0342" y="4843849"/>
            <a:ext cx="1671658" cy="16187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8CEA7B-E49D-14C6-5456-6CE48C38ADDE}"/>
              </a:ext>
            </a:extLst>
          </p:cNvPr>
          <p:cNvSpPr/>
          <p:nvPr/>
        </p:nvSpPr>
        <p:spPr>
          <a:xfrm>
            <a:off x="0" y="6462584"/>
            <a:ext cx="12192000" cy="39541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51A820D0-136B-D776-AC43-70AD10FBDB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971" y="208500"/>
            <a:ext cx="3534806" cy="54985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497A31-FFC6-49A7-264F-71D67F6B8C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5409" y="1362556"/>
            <a:ext cx="2946374" cy="1289392"/>
          </a:xfrm>
          <a:prstGeom prst="rect">
            <a:avLst/>
          </a:prstGeom>
        </p:spPr>
      </p:pic>
      <p:pic>
        <p:nvPicPr>
          <p:cNvPr id="8" name="Picture 7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E49457A6-E51B-C92F-EB30-F0DF5C5AAA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1645" y="5036409"/>
            <a:ext cx="2492398" cy="109195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1354C9A-C488-2D79-5C4D-A4F7342E701D}"/>
              </a:ext>
            </a:extLst>
          </p:cNvPr>
          <p:cNvSpPr txBox="1"/>
          <p:nvPr/>
        </p:nvSpPr>
        <p:spPr>
          <a:xfrm>
            <a:off x="5318438" y="395416"/>
            <a:ext cx="6107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latin typeface="Manrope ExtraBold"/>
                <a:ea typeface="Manrope ExtraBold"/>
                <a:cs typeface="Manrope ExtraBold"/>
                <a:sym typeface="Manrope ExtraBold"/>
              </a:rPr>
              <a:t>Case Study: Prince Loved Vinyl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6A1EAF-61CD-15E5-6E77-C7D4BCAE29AC}"/>
              </a:ext>
            </a:extLst>
          </p:cNvPr>
          <p:cNvSpPr txBox="1"/>
          <p:nvPr/>
        </p:nvSpPr>
        <p:spPr>
          <a:xfrm>
            <a:off x="6084406" y="1388402"/>
            <a:ext cx="5341626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200" b="1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Prince’s last Tweet was about Electric Fetus. 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200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He visited the store five days before his death for Record Store Day 2016.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200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He tweeted the morning before the store opened on RSD</a:t>
            </a:r>
            <a:r>
              <a:rPr lang="en-US" sz="2200" dirty="0">
                <a:solidFill>
                  <a:srgbClr val="222222"/>
                </a:solidFill>
                <a:latin typeface="Arial" panose="020B0604020202020204" pitchFamily="34" charset="0"/>
              </a:rPr>
              <a:t> and </a:t>
            </a:r>
            <a:r>
              <a:rPr lang="en-US" sz="2200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then later on his way home.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200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His final tweet just showed the Piano and a Microphone concert program Electric Fetus was selling for him and a link to the website.  </a:t>
            </a:r>
          </a:p>
        </p:txBody>
      </p:sp>
    </p:spTree>
    <p:extLst>
      <p:ext uri="{BB962C8B-B14F-4D97-AF65-F5344CB8AC3E}">
        <p14:creationId xmlns:p14="http://schemas.microsoft.com/office/powerpoint/2010/main" val="1957575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B94415-8C7C-E4CF-9074-3B9E3228F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0342" y="4843849"/>
            <a:ext cx="1671658" cy="16187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8CEA7B-E49D-14C6-5456-6CE48C38ADDE}"/>
              </a:ext>
            </a:extLst>
          </p:cNvPr>
          <p:cNvSpPr/>
          <p:nvPr/>
        </p:nvSpPr>
        <p:spPr>
          <a:xfrm>
            <a:off x="0" y="6462584"/>
            <a:ext cx="12192000" cy="39541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erson in a suit&#10;&#10;Description automatically generated">
            <a:extLst>
              <a:ext uri="{FF2B5EF4-FFF2-40B4-BE49-F238E27FC236}">
                <a16:creationId xmlns:a16="http://schemas.microsoft.com/office/drawing/2014/main" id="{3164FC1F-BE13-7160-C8CF-5C6E62FE4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7618" y="266360"/>
            <a:ext cx="3167060" cy="4104314"/>
          </a:xfrm>
          <a:prstGeom prst="rect">
            <a:avLst/>
          </a:prstGeom>
        </p:spPr>
      </p:pic>
      <p:pic>
        <p:nvPicPr>
          <p:cNvPr id="7" name="Picture 6" descr="A person in headphones and a record player&#10;&#10;Description automatically generated">
            <a:extLst>
              <a:ext uri="{FF2B5EF4-FFF2-40B4-BE49-F238E27FC236}">
                <a16:creationId xmlns:a16="http://schemas.microsoft.com/office/drawing/2014/main" id="{CCAE5AD4-FAA0-EEB6-A1F2-9F351469A3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348" y="395416"/>
            <a:ext cx="3167060" cy="25471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316522-CD90-FF91-D513-8B2B6F671B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348" y="3429000"/>
            <a:ext cx="4495800" cy="2763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0BCE26-3A5F-C6B0-0E4A-357952B0F342}"/>
              </a:ext>
            </a:extLst>
          </p:cNvPr>
          <p:cNvSpPr txBox="1"/>
          <p:nvPr/>
        </p:nvSpPr>
        <p:spPr>
          <a:xfrm>
            <a:off x="6294678" y="395416"/>
            <a:ext cx="55460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latin typeface="Manrope ExtraBold"/>
                <a:ea typeface="Manrope ExtraBold"/>
                <a:cs typeface="Manrope ExtraBold"/>
                <a:sym typeface="Manrope ExtraBold"/>
              </a:rPr>
              <a:t>Case Study: Local TV Personality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883102-FF46-4942-A9E8-C874CAA42786}"/>
              </a:ext>
            </a:extLst>
          </p:cNvPr>
          <p:cNvSpPr txBox="1"/>
          <p:nvPr/>
        </p:nvSpPr>
        <p:spPr>
          <a:xfrm>
            <a:off x="6594495" y="1760650"/>
            <a:ext cx="4668906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200" b="1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Local CBS morning show anchor A.J. Hilton DJs at Record Store Day 2023.</a:t>
            </a:r>
            <a:endParaRPr lang="en-US" sz="2200" b="0" i="0" u="none" strike="noStrike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200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There was so much coverage for this on A.J.’s social media that one person said “ENOUGH!” WCCO-TV covered Record Store Day a few times that week highlighting A.J.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200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Before the big day, WCCO-TV ran a story on RSD and A.J.’s prep for his first ever DJ gig.</a:t>
            </a:r>
          </a:p>
          <a:p>
            <a:pPr algn="l"/>
            <a:endParaRPr lang="en-US" b="0" i="0" u="none" strike="noStrike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173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B94415-8C7C-E4CF-9074-3B9E3228F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0342" y="4843849"/>
            <a:ext cx="1671658" cy="16187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8CEA7B-E49D-14C6-5456-6CE48C38ADDE}"/>
              </a:ext>
            </a:extLst>
          </p:cNvPr>
          <p:cNvSpPr/>
          <p:nvPr/>
        </p:nvSpPr>
        <p:spPr>
          <a:xfrm>
            <a:off x="0" y="6462584"/>
            <a:ext cx="12192000" cy="39541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C3748E-8951-3110-2442-62172F1EDED8}"/>
              </a:ext>
            </a:extLst>
          </p:cNvPr>
          <p:cNvSpPr txBox="1"/>
          <p:nvPr/>
        </p:nvSpPr>
        <p:spPr>
          <a:xfrm>
            <a:off x="5892294" y="1430987"/>
            <a:ext cx="520971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Prince singles were released (digital only) on 7-7-23.</a:t>
            </a:r>
            <a:r>
              <a:rPr lang="en-US" sz="2000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Even though this was a digital only release and Electric Fetus didn’t have physical copies to sell, Jim took the interview.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It ran in on WCCO-TV (CBS) in Minneapolis and was picked up nationwide.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CIMS president Andrea Paschal sent Jim a photo of the story on her NBC affiliate in Birmingham, AL.</a:t>
            </a:r>
            <a:endParaRPr lang="en-US" sz="2000" dirty="0"/>
          </a:p>
        </p:txBody>
      </p:sp>
      <p:pic>
        <p:nvPicPr>
          <p:cNvPr id="7" name="Picture 6" descr="A person standing in front of a shelf of records&#10;&#10;Description automatically generated">
            <a:extLst>
              <a:ext uri="{FF2B5EF4-FFF2-40B4-BE49-F238E27FC236}">
                <a16:creationId xmlns:a16="http://schemas.microsoft.com/office/drawing/2014/main" id="{0820127F-A485-C5D1-2F74-C772C6AF1F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780" y="184565"/>
            <a:ext cx="4176853" cy="32444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53D21F-FCFB-69C7-EA82-5BED83DC2F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780" y="3614353"/>
            <a:ext cx="4292285" cy="245899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F5F8FFB-73B0-BC67-A86C-34F6AC22622C}"/>
              </a:ext>
            </a:extLst>
          </p:cNvPr>
          <p:cNvSpPr txBox="1"/>
          <p:nvPr/>
        </p:nvSpPr>
        <p:spPr>
          <a:xfrm>
            <a:off x="5318438" y="395416"/>
            <a:ext cx="6107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latin typeface="Manrope ExtraBold"/>
                <a:ea typeface="Manrope ExtraBold"/>
                <a:cs typeface="Manrope ExtraBold"/>
                <a:sym typeface="Manrope ExtraBold"/>
              </a:rPr>
              <a:t>Case Study: Digital Singles</a:t>
            </a:r>
          </a:p>
        </p:txBody>
      </p:sp>
    </p:spTree>
    <p:extLst>
      <p:ext uri="{BB962C8B-B14F-4D97-AF65-F5344CB8AC3E}">
        <p14:creationId xmlns:p14="http://schemas.microsoft.com/office/powerpoint/2010/main" val="1406396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B94415-8C7C-E4CF-9074-3B9E3228F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0342" y="4843849"/>
            <a:ext cx="1671658" cy="16187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8CEA7B-E49D-14C6-5456-6CE48C38ADDE}"/>
              </a:ext>
            </a:extLst>
          </p:cNvPr>
          <p:cNvSpPr/>
          <p:nvPr/>
        </p:nvSpPr>
        <p:spPr>
          <a:xfrm>
            <a:off x="0" y="6462584"/>
            <a:ext cx="12192000" cy="39541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07B8B38-975E-81DF-AB4F-60A23BE38E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97" y="3587960"/>
            <a:ext cx="2178733" cy="28136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9BC1E5B-4BE4-D341-4AB9-01BDA84025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096" y="169586"/>
            <a:ext cx="3910374" cy="331617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AE484E9-7F75-7421-A5DC-3F3F0A19C401}"/>
              </a:ext>
            </a:extLst>
          </p:cNvPr>
          <p:cNvSpPr txBox="1"/>
          <p:nvPr/>
        </p:nvSpPr>
        <p:spPr>
          <a:xfrm>
            <a:off x="5318438" y="1850423"/>
            <a:ext cx="610759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The Pretenders announced a small club tour to take place while they’re on tour with Guns ‘N Roses, and the Twin Cities couldn’t believe how small a club the band was going to play</a:t>
            </a:r>
            <a:r>
              <a:rPr lang="en-US" sz="2000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Electric Fetus shared First Avenue’s Tweet about the band scheduled to play their 7</a:t>
            </a:r>
            <a:r>
              <a:rPr lang="en-US" sz="2000" b="0" i="0" u="none" strike="noStrike" baseline="3000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th</a:t>
            </a:r>
            <a:r>
              <a:rPr lang="en-US" sz="2000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St. Entry club (capacity 250).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Local online news source Bring Me The News quoted Electric Fetus’ tweet in their headline/news story and shared it with their 194,000 Facebook followers and 49,000 Twitter followers.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MSN then picked up the online story.</a:t>
            </a:r>
            <a:endParaRPr lang="en-US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1109B3-2E3F-5FE9-2906-51EBD91BBC92}"/>
              </a:ext>
            </a:extLst>
          </p:cNvPr>
          <p:cNvSpPr txBox="1"/>
          <p:nvPr/>
        </p:nvSpPr>
        <p:spPr>
          <a:xfrm>
            <a:off x="5318438" y="395416"/>
            <a:ext cx="61075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latin typeface="Manrope ExtraBold"/>
                <a:ea typeface="Manrope ExtraBold"/>
                <a:cs typeface="Manrope ExtraBold"/>
                <a:sym typeface="Manrope ExtraBold"/>
              </a:rPr>
              <a:t>Case Study: Pretenders Small Club Tour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B2DEA30-C7C8-B651-A24C-58C257978B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5330" y="3791045"/>
            <a:ext cx="2629929" cy="210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821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4288</TotalTime>
  <Words>644</Words>
  <Application>Microsoft Macintosh PowerPoint</Application>
  <PresentationFormat>Widescreen</PresentationFormat>
  <Paragraphs>98</Paragraphs>
  <Slides>17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Manrope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Valerie Pascoe</dc:creator>
  <cp:lastModifiedBy>Valerie Pascoe</cp:lastModifiedBy>
  <cp:revision>6</cp:revision>
  <dcterms:created xsi:type="dcterms:W3CDTF">2023-08-04T15:03:16Z</dcterms:created>
  <dcterms:modified xsi:type="dcterms:W3CDTF">2023-08-07T14:32:06Z</dcterms:modified>
</cp:coreProperties>
</file>